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3.jpeg" ContentType="image/jpeg"/>
  <Override PartName="/ppt/media/image2.jpeg" ContentType="image/jpeg"/>
  <Override PartName="/ppt/media/image4.jpeg" ContentType="image/jpeg"/>
  <Override PartName="/ppt/media/image5.png" ContentType="image/png"/>
  <Override PartName="/ppt/media/image10.png" ContentType="image/png"/>
  <Override PartName="/ppt/media/image6.jpeg" ContentType="image/jpeg"/>
  <Override PartName="/ppt/media/image8.png" ContentType="image/png"/>
  <Override PartName="/ppt/media/image7.png" ContentType="image/png"/>
  <Override PartName="/ppt/media/image9.png" ContentType="image/png"/>
  <Override PartName="/ppt/media/image11.png" ContentType="image/png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9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311760" y="744480"/>
            <a:ext cx="8520120" cy="951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1760" y="744480"/>
            <a:ext cx="8520120" cy="951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</p:spPr>
        <p:txBody>
          <a:bodyPr tIns="91440" bIns="91440">
            <a:normAutofit fontScale="97000"/>
          </a:bodyPr>
          <a:p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</p:spPr>
        <p:txBody>
          <a:bodyPr tIns="91440" bIns="9144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5A9A5D33-1FB3-4ABC-939C-B7DD0068B2CE}" type="slidenum">
              <a:rPr b="0" lang="en" sz="1000" spc="-1" strike="noStrike">
                <a:solidFill>
                  <a:srgbClr val="595959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tIns="91440" bIns="91440" anchor="b">
            <a:normAutofit/>
          </a:bodyPr>
          <a:p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Click </a:t>
            </a: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to </a:t>
            </a: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edit </a:t>
            </a: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the </a:t>
            </a: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title </a:t>
            </a: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text </a:t>
            </a: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forma</a:t>
            </a: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t</a:t>
            </a:r>
            <a:endParaRPr b="0" lang="en-US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>
            <a:norm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7BE4B547-10DA-42C8-8DB7-A2B1DE6BF310}" type="slidenum">
              <a:rPr b="0" lang="en" sz="1000" spc="-1" strike="noStrike">
                <a:solidFill>
                  <a:srgbClr val="595959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54;p13" descr=""/>
          <p:cNvPicPr/>
          <p:nvPr/>
        </p:nvPicPr>
        <p:blipFill>
          <a:blip r:embed="rId1"/>
          <a:stretch/>
        </p:blipFill>
        <p:spPr>
          <a:xfrm>
            <a:off x="0" y="0"/>
            <a:ext cx="9143640" cy="2036880"/>
          </a:xfrm>
          <a:prstGeom prst="rect">
            <a:avLst/>
          </a:prstGeom>
          <a:ln>
            <a:noFill/>
          </a:ln>
        </p:spPr>
      </p:pic>
      <p:sp>
        <p:nvSpPr>
          <p:cNvPr id="79" name="CustomShape 1"/>
          <p:cNvSpPr/>
          <p:nvPr/>
        </p:nvSpPr>
        <p:spPr>
          <a:xfrm>
            <a:off x="282240" y="2259360"/>
            <a:ext cx="8410680" cy="99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Advancing Low-Resource NLP: Contextual Question Answering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for Bengali Language Using Llama</a:t>
            </a:r>
            <a:endParaRPr b="0" lang="en-US" sz="1800" spc="-1" strike="noStrike">
              <a:latin typeface="Arial"/>
            </a:endParaRPr>
          </a:p>
        </p:txBody>
      </p:sp>
      <p:graphicFrame>
        <p:nvGraphicFramePr>
          <p:cNvPr id="80" name="Table 2"/>
          <p:cNvGraphicFramePr/>
          <p:nvPr/>
        </p:nvGraphicFramePr>
        <p:xfrm>
          <a:off x="1254600" y="4151520"/>
          <a:ext cx="7983360" cy="857160"/>
        </p:xfrm>
        <a:graphic>
          <a:graphicData uri="http://schemas.openxmlformats.org/drawingml/2006/table">
            <a:tbl>
              <a:tblPr/>
              <a:tblGrid>
                <a:gridCol w="2661120"/>
                <a:gridCol w="2661120"/>
                <a:gridCol w="2661120"/>
              </a:tblGrid>
              <a:tr h="857160"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Koshik Debanath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Dept. of CSE, RUET.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koshik.debanath@gmail.com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Sagor Aich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Dept. of CSE, RUET.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sagor.aichh@gmail.com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n-U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Azmain Yakin Srizon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Assistant Professor,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Dept. of CSE, RUET.</a:t>
                      </a:r>
                      <a:endParaRPr b="0" lang="en-US" sz="12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Arial"/>
                        </a:rPr>
                        <a:t>azmainsrizon@gmail.com</a:t>
                      </a:r>
                      <a:endParaRPr b="0" lang="en-US" sz="12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1" name="CustomShape 3"/>
          <p:cNvSpPr/>
          <p:nvPr/>
        </p:nvSpPr>
        <p:spPr>
          <a:xfrm>
            <a:off x="2058480" y="3750480"/>
            <a:ext cx="4858200" cy="30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Times New Roman"/>
                <a:ea typeface="Arial"/>
              </a:rPr>
              <a:t>Authors</a:t>
            </a: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2686320" y="497160"/>
            <a:ext cx="3128040" cy="1100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Methodology</a:t>
            </a:r>
            <a:br/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777240" y="1791720"/>
            <a:ext cx="3472920" cy="4856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91440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r>
              <a:rPr b="1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Architecture Overview: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2080080" y="2058120"/>
            <a:ext cx="4095720" cy="16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marL="457200" indent="-28548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Times"/>
              <a:buChar char="●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LoRA adaptation[8]</a:t>
            </a:r>
            <a:endParaRPr b="0" lang="en-US" sz="1400" spc="-1" strike="noStrike">
              <a:latin typeface="Arial"/>
            </a:endParaRPr>
          </a:p>
          <a:p>
            <a:pPr marL="457200" indent="-285480">
              <a:lnSpc>
                <a:spcPct val="115000"/>
              </a:lnSpc>
              <a:buClr>
                <a:srgbClr val="000000"/>
              </a:buClr>
              <a:buFont typeface="Times"/>
              <a:buChar char="●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4-bit quantization[10]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  <p:pic>
        <p:nvPicPr>
          <p:cNvPr id="111" name="Google Shape;121;p22" descr=""/>
          <p:cNvPicPr/>
          <p:nvPr/>
        </p:nvPicPr>
        <p:blipFill>
          <a:blip r:embed="rId1"/>
          <a:srcRect l="5894" t="0" r="8020" b="0"/>
          <a:stretch/>
        </p:blipFill>
        <p:spPr>
          <a:xfrm>
            <a:off x="5015880" y="1657440"/>
            <a:ext cx="3314160" cy="2107440"/>
          </a:xfrm>
          <a:prstGeom prst="rect">
            <a:avLst/>
          </a:prstGeom>
          <a:ln>
            <a:noFill/>
          </a:ln>
        </p:spPr>
      </p:pic>
      <p:sp>
        <p:nvSpPr>
          <p:cNvPr id="112" name="CustomShape 4"/>
          <p:cNvSpPr/>
          <p:nvPr/>
        </p:nvSpPr>
        <p:spPr>
          <a:xfrm>
            <a:off x="5233680" y="3876120"/>
            <a:ext cx="3472920" cy="48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1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Fig. 5 : Architecture of the Proposed Bengali Question</a:t>
            </a:r>
            <a:endParaRPr b="0" lang="en-US" sz="11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1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Answering System</a:t>
            </a:r>
            <a:endParaRPr b="0" lang="en-US" sz="11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3123360" y="342000"/>
            <a:ext cx="3128040" cy="1100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Methodology</a:t>
            </a:r>
            <a:br/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508320" y="1047240"/>
            <a:ext cx="3472920" cy="4856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91440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r>
              <a:rPr b="1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Training Process: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15" name="CustomShape 3"/>
          <p:cNvSpPr/>
          <p:nvPr/>
        </p:nvSpPr>
        <p:spPr>
          <a:xfrm>
            <a:off x="1542240" y="1546560"/>
            <a:ext cx="5923440" cy="16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marL="457200" indent="-29160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●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SQuAD 2.0 translation pipeline [4]</a:t>
            </a:r>
            <a:endParaRPr b="0" lang="en-US" sz="1400" spc="-1" strike="noStrike">
              <a:latin typeface="Arial"/>
            </a:endParaRPr>
          </a:p>
          <a:p>
            <a:pPr marL="457200" indent="-29160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60-step fine-tuning</a:t>
            </a:r>
            <a:endParaRPr b="0" lang="en-US" sz="1400" spc="-1" strike="noStrike">
              <a:latin typeface="Arial"/>
            </a:endParaRPr>
          </a:p>
          <a:p>
            <a:pPr marL="457200" indent="-29160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learning rate 0.0002</a:t>
            </a:r>
            <a:endParaRPr b="0" lang="en-US" sz="1400" spc="-1" strike="noStrike">
              <a:latin typeface="Arial"/>
            </a:endParaRPr>
          </a:p>
          <a:p>
            <a:pPr marL="457200" indent="-29160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batch size 2 and</a:t>
            </a:r>
            <a:endParaRPr b="0" lang="en-US" sz="1400" spc="-1" strike="noStrike">
              <a:latin typeface="Arial"/>
            </a:endParaRPr>
          </a:p>
          <a:p>
            <a:pPr marL="457200" indent="-29160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weight decay 0.01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2881080" y="321840"/>
            <a:ext cx="3128040" cy="1100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Methodology</a:t>
            </a:r>
            <a:br/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1190880" y="1353240"/>
            <a:ext cx="5944320" cy="4856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91440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r>
              <a:rPr b="1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Evaluation Metrics(EM, F1 Score, Cosine Similarity, SAS):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18" name="CustomShape 3"/>
          <p:cNvSpPr/>
          <p:nvPr/>
        </p:nvSpPr>
        <p:spPr>
          <a:xfrm>
            <a:off x="348120" y="1970280"/>
            <a:ext cx="8694720" cy="300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Exact Match(EM)</a:t>
            </a: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: Exact Match (EM) measures the percentage of predictions that exactly match the ground-truth answer.It is calculated as the total number of exact matches divided by the total number of predictions, where F(xi) = 1 if the predicted answer matches the correct answer, and 0 otherwise.[2]</a:t>
            </a: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F1 Score: </a:t>
            </a: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F1 Score is the harmonic mean of precision and recall. And it is computed as </a:t>
            </a: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F1 = 2 * Precision * Recall / (Precision + Recall)</a:t>
            </a: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Cosine Similarity Score: </a:t>
            </a: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It’s quantifies the similarity between two vectors by calculating the cosine angle between them. And it’s calculated by A·⃗ B / ∥⃗ A∥∥⃗ B∥ </a:t>
            </a: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Semantic Answer Similarity(SAS Score):  </a:t>
            </a: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The SAS score measures the semantic similarity between the predicted  and reference answers. It is defined as SAS(A, R) = Sim(A,R) / 1+Dist(A,R) , where A and R are the predicted and reference answers, Sim(A, R) is a similarity function (e.g., cosine similarity), and Dist(A, R) is a distance metric. Higher scores indicate better semantic alignment.[9]</a:t>
            </a: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3007800" y="208440"/>
            <a:ext cx="3128040" cy="1100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Experimental Results</a:t>
            </a:r>
            <a:br/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20" name="Table 2"/>
          <p:cNvGraphicFramePr/>
          <p:nvPr/>
        </p:nvGraphicFramePr>
        <p:xfrm>
          <a:off x="1133280" y="2470680"/>
          <a:ext cx="3748680" cy="1603440"/>
        </p:xfrm>
        <a:graphic>
          <a:graphicData uri="http://schemas.openxmlformats.org/drawingml/2006/table">
            <a:tbl>
              <a:tblPr/>
              <a:tblGrid>
                <a:gridCol w="1874160"/>
                <a:gridCol w="1874520"/>
              </a:tblGrid>
              <a:tr h="320400"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Model 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F1 Score(%)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</a:tr>
              <a:tr h="320400"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BERT [1]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36.38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</a:tr>
              <a:tr h="320400"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DistilBERT [3]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38.75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</a:tr>
              <a:tr h="320400"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RoBERTa [5]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19.16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</a:tr>
              <a:tr h="321840"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Llama 3.2-3B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" sz="105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42.77</a:t>
                      </a:r>
                      <a:endParaRPr b="0" lang="en-US" sz="105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9e9e9e"/>
                      </a:solidFill>
                    </a:lnL>
                    <a:lnR w="9360">
                      <a:solidFill>
                        <a:srgbClr val="9e9e9e"/>
                      </a:solidFill>
                    </a:lnR>
                    <a:lnT w="9360">
                      <a:solidFill>
                        <a:srgbClr val="9e9e9e"/>
                      </a:solidFill>
                    </a:lnT>
                    <a:lnB w="9360">
                      <a:solidFill>
                        <a:srgbClr val="9e9e9e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1" name="Google Shape;143;p25" descr=""/>
          <p:cNvPicPr/>
          <p:nvPr/>
        </p:nvPicPr>
        <p:blipFill>
          <a:blip r:embed="rId1"/>
          <a:stretch/>
        </p:blipFill>
        <p:spPr>
          <a:xfrm>
            <a:off x="5286960" y="1623240"/>
            <a:ext cx="3197520" cy="1945440"/>
          </a:xfrm>
          <a:prstGeom prst="rect">
            <a:avLst/>
          </a:prstGeom>
          <a:ln>
            <a:noFill/>
          </a:ln>
        </p:spPr>
      </p:pic>
      <p:sp>
        <p:nvSpPr>
          <p:cNvPr id="122" name="CustomShape 3"/>
          <p:cNvSpPr/>
          <p:nvPr/>
        </p:nvSpPr>
        <p:spPr>
          <a:xfrm>
            <a:off x="1133280" y="1765800"/>
            <a:ext cx="3748680" cy="620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Table 1 : F1 Score Comparison of previous studies and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Llama Model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</p:txBody>
      </p:sp>
      <p:sp>
        <p:nvSpPr>
          <p:cNvPr id="123" name="CustomShape 4"/>
          <p:cNvSpPr/>
          <p:nvPr/>
        </p:nvSpPr>
        <p:spPr>
          <a:xfrm>
            <a:off x="5286960" y="3569040"/>
            <a:ext cx="3640680" cy="102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Fig. 6 : Relationship between Similarity Score and F1 Score (Exact Match = 0), with a trend line indicating a positive correlation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3007800" y="208440"/>
            <a:ext cx="3128040" cy="1100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Experimental Results</a:t>
            </a:r>
            <a:br/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5" name="Google Shape;151;p26" descr=""/>
          <p:cNvPicPr/>
          <p:nvPr/>
        </p:nvPicPr>
        <p:blipFill>
          <a:blip r:embed="rId1"/>
          <a:stretch/>
        </p:blipFill>
        <p:spPr>
          <a:xfrm>
            <a:off x="876240" y="2081160"/>
            <a:ext cx="7891200" cy="2240640"/>
          </a:xfrm>
          <a:prstGeom prst="rect">
            <a:avLst/>
          </a:prstGeom>
          <a:ln>
            <a:noFill/>
          </a:ln>
        </p:spPr>
      </p:pic>
      <p:sp>
        <p:nvSpPr>
          <p:cNvPr id="126" name="CustomShape 2"/>
          <p:cNvSpPr/>
          <p:nvPr/>
        </p:nvSpPr>
        <p:spPr>
          <a:xfrm>
            <a:off x="1926000" y="1764360"/>
            <a:ext cx="8145720" cy="63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Table 2 :  Comparison of Actual and Predicted Responses (Correctly Predicted Answers)</a:t>
            </a: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3007800" y="335880"/>
            <a:ext cx="3128040" cy="1100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Experimental Results</a:t>
            </a:r>
            <a:br/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1650960" y="1938600"/>
            <a:ext cx="8323200" cy="63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Table 3 :  Comparison of Actual and Predicted Responses (Incorrectly Predicted Answers)</a:t>
            </a:r>
            <a:endParaRPr b="0" lang="en-US" sz="1200" spc="-1" strike="noStrike">
              <a:latin typeface="Arial"/>
            </a:endParaRPr>
          </a:p>
        </p:txBody>
      </p:sp>
      <p:pic>
        <p:nvPicPr>
          <p:cNvPr id="129" name="Google Shape;159;p27" descr=""/>
          <p:cNvPicPr/>
          <p:nvPr/>
        </p:nvPicPr>
        <p:blipFill>
          <a:blip r:embed="rId1"/>
          <a:srcRect l="0" t="0" r="0" b="4664"/>
          <a:stretch/>
        </p:blipFill>
        <p:spPr>
          <a:xfrm>
            <a:off x="1072800" y="2192040"/>
            <a:ext cx="7499520" cy="19738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2920320" y="24120"/>
            <a:ext cx="3128040" cy="1100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Experimental Results</a:t>
            </a:r>
            <a:br/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1270800" y="1115640"/>
            <a:ext cx="7740360" cy="385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05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Table 4 : Queries with zero exact match but high similarity and SAS scores, demonstrating preserved contextual meaning [9]</a:t>
            </a:r>
            <a:endParaRPr b="0" lang="en-US" sz="1050" spc="-1" strike="noStrike">
              <a:latin typeface="Arial"/>
            </a:endParaRPr>
          </a:p>
        </p:txBody>
      </p:sp>
      <p:pic>
        <p:nvPicPr>
          <p:cNvPr id="132" name="Google Shape;166;p28" descr=""/>
          <p:cNvPicPr/>
          <p:nvPr/>
        </p:nvPicPr>
        <p:blipFill>
          <a:blip r:embed="rId1"/>
          <a:stretch/>
        </p:blipFill>
        <p:spPr>
          <a:xfrm>
            <a:off x="1425960" y="1391040"/>
            <a:ext cx="6291720" cy="1100160"/>
          </a:xfrm>
          <a:prstGeom prst="rect">
            <a:avLst/>
          </a:prstGeom>
          <a:ln>
            <a:noFill/>
          </a:ln>
        </p:spPr>
      </p:pic>
      <p:pic>
        <p:nvPicPr>
          <p:cNvPr id="133" name="Google Shape;167;p28" descr=""/>
          <p:cNvPicPr/>
          <p:nvPr/>
        </p:nvPicPr>
        <p:blipFill>
          <a:blip r:embed="rId2"/>
          <a:stretch/>
        </p:blipFill>
        <p:spPr>
          <a:xfrm>
            <a:off x="3105360" y="2927520"/>
            <a:ext cx="2757960" cy="1764000"/>
          </a:xfrm>
          <a:prstGeom prst="rect">
            <a:avLst/>
          </a:prstGeom>
          <a:ln>
            <a:noFill/>
          </a:ln>
        </p:spPr>
      </p:pic>
      <p:sp>
        <p:nvSpPr>
          <p:cNvPr id="134" name="CustomShape 3"/>
          <p:cNvSpPr/>
          <p:nvPr/>
        </p:nvSpPr>
        <p:spPr>
          <a:xfrm>
            <a:off x="2107080" y="4581720"/>
            <a:ext cx="5421960" cy="468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1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Fig. 7 : Distribution of Similarity Scores for Queries with No Exact Match (EM=0)</a:t>
            </a: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2893680" y="366120"/>
            <a:ext cx="3128040" cy="11001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Conclusion</a:t>
            </a:r>
            <a:br/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1908720" y="1346760"/>
            <a:ext cx="6916680" cy="2799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marL="457200" indent="-29808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Times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Proven LLM effectiveness for Bengali</a:t>
            </a:r>
            <a:endParaRPr b="0" lang="en-US" sz="1600" spc="-1" strike="noStrike">
              <a:latin typeface="Arial"/>
            </a:endParaRPr>
          </a:p>
          <a:p>
            <a:pPr marL="457200" indent="-298080">
              <a:lnSpc>
                <a:spcPct val="115000"/>
              </a:lnSpc>
              <a:buClr>
                <a:srgbClr val="000000"/>
              </a:buClr>
              <a:buFont typeface="Times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Established new benchmark</a:t>
            </a:r>
            <a:endParaRPr b="0" lang="en-US" sz="1600" spc="-1" strike="noStrike">
              <a:latin typeface="Arial"/>
            </a:endParaRPr>
          </a:p>
          <a:p>
            <a:pPr marL="457200" indent="-298080">
              <a:lnSpc>
                <a:spcPct val="115000"/>
              </a:lnSpc>
              <a:buClr>
                <a:srgbClr val="000000"/>
              </a:buClr>
              <a:buFont typeface="Times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Resource-efficient approach</a:t>
            </a: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1962360" y="1414080"/>
            <a:ext cx="6916680" cy="2799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marL="457200" indent="-29808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RLHF integration</a:t>
            </a:r>
            <a:endParaRPr b="0" lang="en-US" sz="1600" spc="-1" strike="noStrike">
              <a:latin typeface="Arial"/>
            </a:endParaRPr>
          </a:p>
          <a:p>
            <a:pPr marL="457200" indent="-29808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Multimodal expansion</a:t>
            </a:r>
            <a:endParaRPr b="0" lang="en-US" sz="1600" spc="-1" strike="noStrike">
              <a:latin typeface="Arial"/>
            </a:endParaRPr>
          </a:p>
          <a:p>
            <a:pPr marL="457200" indent="-29808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Dialect adaptation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2627280" y="498240"/>
            <a:ext cx="3888720" cy="62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Future Directions </a:t>
            </a:r>
            <a:endParaRPr b="0" lang="en-US" sz="20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473040" y="946080"/>
            <a:ext cx="7828920" cy="3762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[1]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J. Devlin et al., "BERT: Pre-training of Deep Bidirectional Transformers for Language Understanding,"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Proc. NAACL-HLT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2019, pp. 4171–4186.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[2]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S. Tahsin et al., "Deep Learning Approaches for Low-Resource Bengali Question Answering,"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IEEE Access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vol. 9, 2021, pp. 123456–123467.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[3]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Y. Liu et al., "RoBERTa: A Robustly Optimized BERT Pretraining Approach,"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arXiv:1907.11692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2019.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[4]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P. Rajpurkar et al., "Know What You Don’t Know: Unanswerable Questions for SQuAD,"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Proc. ACL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2018, pp. 784–789.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[5]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V. Sanh et al., "DistilBERT, a Distilled Version of BERT: Smaller, Faster, Cheaper and Lighter,"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NeurIPS Workshop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2019.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[6]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A. Vaswani et al., "Attention Is All You Need,"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Adv. Neural Inf. Process. Syst.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vol. 30, 2017.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[7]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S. Hochreiter and J. Schmidhuber, "Long Short-Term Memory,"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Neural Comput.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vol. 9, no. 8, 1997, pp. 1735–1780.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[8]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Z. Lan et al., "ALBERT: A Lite BERT for Self-Supervised Learning of Language Representations,"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Proc. ICLR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2020.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[9]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M. Chen et al., "BERT for Question Answering on Low-Resource Languages,"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Proc. EMNLP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2019, pp. 6355–6360.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[10]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W. Zheng et al., "PAL-BERT: An Efficient Pruning Approach for BERT-Based QA Systems,"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IEEE Trans. Neural Netw. Learn. Syst.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2023.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[11]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A. Conneau et al., "Cross-lingual Language Model Pretraining," </a:t>
            </a:r>
            <a:r>
              <a:rPr b="0" i="1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Adv. Neural Inf. Process. Syst.</a:t>
            </a:r>
            <a:r>
              <a:rPr b="0" lang="en" sz="9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, vol. 32, 2019.</a:t>
            </a:r>
            <a:endParaRPr b="0" lang="en-US" sz="900" spc="-1" strike="noStrike"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en-US" sz="900" spc="-1" strike="noStrike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2069280" y="578520"/>
            <a:ext cx="3888720" cy="62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References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2079000" y="489240"/>
            <a:ext cx="4323240" cy="147744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51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Introductio</a:t>
            </a:r>
            <a:r>
              <a:rPr b="1" lang="en" sz="251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br/>
            <a:endParaRPr b="0" lang="en-US" sz="25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033200" y="1499040"/>
            <a:ext cx="7379280" cy="140796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457200" indent="-309240">
              <a:lnSpc>
                <a:spcPct val="105000"/>
              </a:lnSpc>
              <a:spcBef>
                <a:spcPts val="1199"/>
              </a:spcBef>
              <a:buClr>
                <a:srgbClr val="000000"/>
              </a:buClr>
              <a:buFont typeface="Courier New"/>
              <a:buChar char="o"/>
            </a:pP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NLP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advancements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in high-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resource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languages vs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low-resource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languages[1]</a:t>
            </a:r>
            <a:endParaRPr b="0" lang="en-US" sz="1700" spc="-1" strike="noStrike">
              <a:latin typeface="Arial"/>
            </a:endParaRPr>
          </a:p>
          <a:p>
            <a:pPr marL="457200" indent="-309240">
              <a:lnSpc>
                <a:spcPct val="105000"/>
              </a:lnSpc>
              <a:buClr>
                <a:srgbClr val="000000"/>
              </a:buClr>
              <a:buFont typeface="Courier New"/>
              <a:buChar char="o"/>
            </a:pP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300M+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Bengali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speakers with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limited QA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systems [2].</a:t>
            </a:r>
            <a:endParaRPr b="0" lang="en-US" sz="1700" spc="-1" strike="noStrike">
              <a:latin typeface="Arial"/>
            </a:endParaRPr>
          </a:p>
          <a:p>
            <a:pPr marL="457200" indent="-309240">
              <a:lnSpc>
                <a:spcPct val="105000"/>
              </a:lnSpc>
              <a:buClr>
                <a:srgbClr val="000000"/>
              </a:buClr>
              <a:buFont typeface="Courier New"/>
              <a:buChar char="o"/>
            </a:pP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Focus: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Contextual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QA for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Bengali using 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Llama-3.2-</a:t>
            </a: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3B</a:t>
            </a:r>
            <a:endParaRPr b="0" lang="en-US" sz="17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199"/>
              </a:spcBef>
            </a:pPr>
            <a:endParaRPr b="0" lang="en-US" sz="1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rm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5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Thank You</a:t>
            </a:r>
            <a:endParaRPr b="0" lang="en-US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TextShape 2"/>
          <p:cNvSpPr txBox="1"/>
          <p:nvPr/>
        </p:nvSpPr>
        <p:spPr>
          <a:xfrm>
            <a:off x="311760" y="2834280"/>
            <a:ext cx="8520120" cy="79236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rm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21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If you have any query, please feel free to ask</a:t>
            </a:r>
            <a:endParaRPr b="0" lang="en-US" sz="2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2079000" y="489240"/>
            <a:ext cx="4323240" cy="147744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51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Problem </a:t>
            </a:r>
            <a:r>
              <a:rPr b="1" lang="en" sz="251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Statement</a:t>
            </a:r>
            <a:br/>
            <a:endParaRPr b="0" lang="en-US" sz="25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1152000" y="1421640"/>
            <a:ext cx="8520120" cy="18205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469800" indent="-28548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Courier New"/>
              <a:buChar char="o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Lack of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Bengali QA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datasets/resour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ces [1]</a:t>
            </a:r>
            <a:endParaRPr b="0" lang="en-US" sz="1600" spc="-1" strike="noStrike">
              <a:latin typeface="Arial"/>
            </a:endParaRPr>
          </a:p>
          <a:p>
            <a:pPr marL="469800" indent="-285480">
              <a:lnSpc>
                <a:spcPct val="115000"/>
              </a:lnSpc>
              <a:buClr>
                <a:srgbClr val="000000"/>
              </a:buClr>
              <a:buFont typeface="Courier New"/>
              <a:buChar char="o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Limitations of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existing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approaches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(mBERT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variants) [2].</a:t>
            </a:r>
            <a:endParaRPr b="0" lang="en-US" sz="1600" spc="-1" strike="noStrike">
              <a:latin typeface="Arial"/>
            </a:endParaRPr>
          </a:p>
          <a:p>
            <a:pPr marL="469800" indent="-285480">
              <a:lnSpc>
                <a:spcPct val="115000"/>
              </a:lnSpc>
              <a:buClr>
                <a:srgbClr val="000000"/>
              </a:buClr>
              <a:buFont typeface="Courier New"/>
              <a:buChar char="o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Need for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efficient LLM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adaptation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199"/>
              </a:spcBef>
            </a:pPr>
            <a:endParaRPr b="0" lang="en-US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2509200" y="1339560"/>
            <a:ext cx="4019040" cy="11365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</a:pPr>
            <a:r>
              <a:rPr b="1" lang="en-US" sz="2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Related </a:t>
            </a:r>
            <a:r>
              <a:rPr b="1" lang="en-US" sz="2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Work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RNN/LSTM </a:t>
            </a:r>
            <a:r>
              <a:rPr b="0" lang="en-US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Approaches</a:t>
            </a:r>
            <a:br/>
            <a:br/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711720" y="2040480"/>
            <a:ext cx="4253040" cy="217584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457200" indent="-32976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Times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Traditional sequence modeling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[7]</a:t>
            </a:r>
            <a:endParaRPr b="0" lang="en-US" sz="1600" spc="-1" strike="noStrike">
              <a:latin typeface="Arial"/>
            </a:endParaRPr>
          </a:p>
          <a:p>
            <a:pPr marL="457200" indent="-329760">
              <a:lnSpc>
                <a:spcPct val="115000"/>
              </a:lnSpc>
              <a:buClr>
                <a:srgbClr val="000000"/>
              </a:buClr>
              <a:buFont typeface="Times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Limitations in long-term </a:t>
            </a: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dependencies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199"/>
              </a:spcBef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</p:txBody>
      </p:sp>
      <p:pic>
        <p:nvPicPr>
          <p:cNvPr id="88" name="Google Shape;74;p16" descr=""/>
          <p:cNvPicPr/>
          <p:nvPr/>
        </p:nvPicPr>
        <p:blipFill>
          <a:blip r:embed="rId1"/>
          <a:stretch/>
        </p:blipFill>
        <p:spPr>
          <a:xfrm>
            <a:off x="5032440" y="2108880"/>
            <a:ext cx="3579840" cy="1440720"/>
          </a:xfrm>
          <a:prstGeom prst="rect">
            <a:avLst/>
          </a:prstGeom>
          <a:ln>
            <a:noFill/>
          </a:ln>
        </p:spPr>
      </p:pic>
      <p:sp>
        <p:nvSpPr>
          <p:cNvPr id="89" name="CustomShape 3"/>
          <p:cNvSpPr/>
          <p:nvPr/>
        </p:nvSpPr>
        <p:spPr>
          <a:xfrm>
            <a:off x="5249880" y="3669120"/>
            <a:ext cx="3362760" cy="42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1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Fig. 1: Architecture of a Recurrent Neural Network</a:t>
            </a:r>
            <a:endParaRPr b="0" lang="en-US" sz="11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1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(RNN) [7]. </a:t>
            </a:r>
            <a:endParaRPr b="0" lang="en-US" sz="1100" spc="-1" strike="noStrike"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2225160" y="389520"/>
            <a:ext cx="4425480" cy="7009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Related Work</a:t>
            </a:r>
            <a:br/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Transformer Evolution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478800" y="1850400"/>
            <a:ext cx="4482720" cy="169920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457200" indent="-27900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●"/>
            </a:pP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BERT variants (mBERT, DistilBERT) [8].</a:t>
            </a:r>
            <a:endParaRPr b="0" lang="en-US" sz="1700" spc="-1" strike="noStrike">
              <a:latin typeface="Arial"/>
            </a:endParaRPr>
          </a:p>
          <a:p>
            <a:pPr marL="457200" indent="-27900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7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PAL-BERT improvements [10].</a:t>
            </a:r>
            <a:endParaRPr b="0" lang="en-US" sz="17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199"/>
              </a:spcBef>
              <a:tabLst>
                <a:tab algn="l" pos="0"/>
              </a:tabLst>
            </a:pPr>
            <a:endParaRPr b="0" lang="en-US" sz="1700" spc="-1" strike="noStrike">
              <a:latin typeface="Arial"/>
            </a:endParaRPr>
          </a:p>
        </p:txBody>
      </p:sp>
      <p:pic>
        <p:nvPicPr>
          <p:cNvPr id="92" name="Google Shape;82;p17" descr=""/>
          <p:cNvPicPr/>
          <p:nvPr/>
        </p:nvPicPr>
        <p:blipFill>
          <a:blip r:embed="rId1"/>
          <a:srcRect l="6883" t="0" r="0" b="0"/>
          <a:stretch/>
        </p:blipFill>
        <p:spPr>
          <a:xfrm>
            <a:off x="4699440" y="1184040"/>
            <a:ext cx="4425480" cy="2673360"/>
          </a:xfrm>
          <a:prstGeom prst="rect">
            <a:avLst/>
          </a:prstGeom>
          <a:ln>
            <a:noFill/>
          </a:ln>
        </p:spPr>
      </p:pic>
      <p:sp>
        <p:nvSpPr>
          <p:cNvPr id="93" name="CustomShape 3"/>
          <p:cNvSpPr/>
          <p:nvPr/>
        </p:nvSpPr>
        <p:spPr>
          <a:xfrm>
            <a:off x="5420160" y="4052880"/>
            <a:ext cx="3723480" cy="415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Fig. 2: Architecture of the Transformer [6].</a:t>
            </a:r>
            <a:endParaRPr b="0" lang="en-US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2225160" y="389520"/>
            <a:ext cx="4425480" cy="70092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Related Work</a:t>
            </a:r>
            <a:br/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LLM Advancements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783000" y="1804680"/>
            <a:ext cx="3995640" cy="153360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463680" indent="-28548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Wingdings" charset="2"/>
              <a:buChar char="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Llama model capabilities</a:t>
            </a:r>
            <a:endParaRPr b="0" lang="en-US" sz="1600" spc="-1" strike="noStrike">
              <a:latin typeface="Arial"/>
            </a:endParaRPr>
          </a:p>
          <a:p>
            <a:pPr marL="463680" indent="-285480">
              <a:lnSpc>
                <a:spcPct val="115000"/>
              </a:lnSpc>
              <a:buClr>
                <a:srgbClr val="000000"/>
              </a:buClr>
              <a:buFont typeface="Wingdings" charset="2"/>
              <a:buChar char="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Parameter efficiency comparisons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199"/>
              </a:spcBef>
            </a:pPr>
            <a:endParaRPr b="0" lang="en-US" sz="1600" spc="-1" strike="noStrike">
              <a:latin typeface="Arial"/>
            </a:endParaRPr>
          </a:p>
        </p:txBody>
      </p:sp>
      <p:pic>
        <p:nvPicPr>
          <p:cNvPr id="96" name="Google Shape;90;p18" descr=""/>
          <p:cNvPicPr/>
          <p:nvPr/>
        </p:nvPicPr>
        <p:blipFill>
          <a:blip r:embed="rId1"/>
          <a:stretch/>
        </p:blipFill>
        <p:spPr>
          <a:xfrm>
            <a:off x="4433040" y="1458000"/>
            <a:ext cx="4058640" cy="2300040"/>
          </a:xfrm>
          <a:prstGeom prst="rect">
            <a:avLst/>
          </a:prstGeom>
          <a:ln>
            <a:noFill/>
          </a:ln>
        </p:spPr>
      </p:pic>
      <p:sp>
        <p:nvSpPr>
          <p:cNvPr id="97" name="CustomShape 3"/>
          <p:cNvSpPr/>
          <p:nvPr/>
        </p:nvSpPr>
        <p:spPr>
          <a:xfrm>
            <a:off x="4779000" y="3864600"/>
            <a:ext cx="4425480" cy="39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Fig. 3 : LLM Model Size Comparison</a:t>
            </a: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2302200" y="707040"/>
            <a:ext cx="4539600" cy="9489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1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Research Questions</a:t>
            </a:r>
            <a:br/>
            <a:endParaRPr b="0" lang="en-US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616320" y="1397520"/>
            <a:ext cx="6588360" cy="152676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lvl="1" marL="914400" indent="-35532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Times"/>
              <a:buChar char="○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Can Llama-3.2-3B overcome Bengali data scarcity?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</a:pPr>
            <a:endParaRPr b="0" lang="en-US" sz="1400" spc="-1" strike="noStrike">
              <a:latin typeface="Arial"/>
            </a:endParaRPr>
          </a:p>
          <a:p>
            <a:pPr lvl="1" marL="914400" indent="-355320">
              <a:lnSpc>
                <a:spcPct val="115000"/>
              </a:lnSpc>
              <a:buClr>
                <a:srgbClr val="000000"/>
              </a:buClr>
              <a:buFont typeface="Times"/>
              <a:buChar char="○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How does it compare to BERT variants?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</a:pPr>
            <a:endParaRPr b="0" lang="en-US" sz="1400" spc="-1" strike="noStrike">
              <a:latin typeface="Arial"/>
            </a:endParaRPr>
          </a:p>
          <a:p>
            <a:pPr lvl="1" marL="914400" indent="-355320">
              <a:lnSpc>
                <a:spcPct val="115000"/>
              </a:lnSpc>
              <a:buClr>
                <a:srgbClr val="000000"/>
              </a:buClr>
              <a:buFont typeface="Times"/>
              <a:buChar char="○"/>
            </a:pPr>
            <a:r>
              <a:rPr b="0" lang="en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Can synthetic data bridge resource gaps?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00" name="CustomShape 3"/>
          <p:cNvSpPr/>
          <p:nvPr/>
        </p:nvSpPr>
        <p:spPr>
          <a:xfrm>
            <a:off x="4047480" y="4038840"/>
            <a:ext cx="4425480" cy="39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2207880" y="792720"/>
            <a:ext cx="4539600" cy="94896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1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Objectives</a:t>
            </a:r>
            <a:br/>
            <a:endParaRPr b="0" lang="en-US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1163160" y="1485720"/>
            <a:ext cx="5862600" cy="24541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457200" indent="-29808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Develop Bengali QA benchmark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</a:pPr>
            <a:endParaRPr b="0" lang="en-US" sz="1600" spc="-1" strike="noStrike">
              <a:latin typeface="Arial"/>
            </a:endParaRPr>
          </a:p>
          <a:p>
            <a:pPr marL="457200" indent="-29808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Improve SOTA Performance by 4+ F1 points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15000"/>
              </a:lnSpc>
            </a:pPr>
            <a:endParaRPr b="0" lang="en-US" sz="1600" spc="-1" strike="noStrike">
              <a:latin typeface="Arial"/>
            </a:endParaRPr>
          </a:p>
          <a:p>
            <a:pPr marL="457200" indent="-29808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6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Validate transfer learning efficacy</a:t>
            </a:r>
            <a:endParaRPr b="0" lang="en-US" sz="1600" spc="-1" strike="noStrike"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4047480" y="4038840"/>
            <a:ext cx="4425480" cy="39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1005840" y="457200"/>
            <a:ext cx="5554080" cy="1687680"/>
          </a:xfrm>
          <a:prstGeom prst="rect">
            <a:avLst/>
          </a:prstGeom>
          <a:noFill/>
          <a:ln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15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" sz="2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Outcomes &amp; Impacts</a:t>
            </a:r>
            <a:br/>
            <a:br/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707400" y="1670400"/>
            <a:ext cx="4287960" cy="1519920"/>
          </a:xfrm>
          <a:prstGeom prst="rect">
            <a:avLst/>
          </a:prstGeom>
          <a:noFill/>
          <a:ln>
            <a:noFill/>
          </a:ln>
        </p:spPr>
        <p:txBody>
          <a:bodyPr tIns="91440" bIns="91440">
            <a:noAutofit/>
          </a:bodyPr>
          <a:p>
            <a:pPr marL="457200" indent="-266400">
              <a:lnSpc>
                <a:spcPct val="115000"/>
              </a:lnSpc>
              <a:spcBef>
                <a:spcPts val="1199"/>
              </a:spcBef>
              <a:buClr>
                <a:srgbClr val="000000"/>
              </a:buClr>
              <a:buFont typeface="Arial"/>
              <a:buChar char="●"/>
            </a:pPr>
            <a:r>
              <a:rPr b="0" lang="en" sz="15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42.77% F1 score (4.02% improvement) [2],[10]</a:t>
            </a:r>
            <a:endParaRPr b="0" lang="en-US" sz="1500" spc="-1" strike="noStrike">
              <a:latin typeface="Arial"/>
            </a:endParaRPr>
          </a:p>
          <a:p>
            <a:pPr marL="457200" indent="-26640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5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Lightweight 3.4GB deployment</a:t>
            </a:r>
            <a:endParaRPr b="0" lang="en-US" sz="1500" spc="-1" strike="noStrike">
              <a:latin typeface="Arial"/>
            </a:endParaRPr>
          </a:p>
          <a:p>
            <a:pPr marL="457200" indent="-26640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5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Educational/research applications</a:t>
            </a:r>
            <a:endParaRPr b="0" lang="en-US" sz="1500" spc="-1" strike="noStrike"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tabLst>
                <a:tab algn="l" pos="0"/>
              </a:tabLst>
            </a:pPr>
            <a:endParaRPr b="0" lang="en-US" sz="1500" spc="-1" strike="noStrike">
              <a:latin typeface="Arial"/>
            </a:endParaRPr>
          </a:p>
        </p:txBody>
      </p:sp>
      <p:sp>
        <p:nvSpPr>
          <p:cNvPr id="106" name="CustomShape 3"/>
          <p:cNvSpPr/>
          <p:nvPr/>
        </p:nvSpPr>
        <p:spPr>
          <a:xfrm>
            <a:off x="5134680" y="3601440"/>
            <a:ext cx="3444840" cy="42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r>
              <a:rPr b="0" lang="en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Fig. 4 :  Training Loss Progression Across Steps</a:t>
            </a:r>
            <a:endParaRPr b="0" lang="en-US" sz="1200" spc="-1" strike="noStrike">
              <a:latin typeface="Arial"/>
            </a:endParaRPr>
          </a:p>
        </p:txBody>
      </p:sp>
      <p:pic>
        <p:nvPicPr>
          <p:cNvPr id="107" name="Google Shape;113;p21" descr=""/>
          <p:cNvPicPr/>
          <p:nvPr/>
        </p:nvPicPr>
        <p:blipFill>
          <a:blip r:embed="rId1"/>
          <a:stretch/>
        </p:blipFill>
        <p:spPr>
          <a:xfrm>
            <a:off x="5452920" y="1288080"/>
            <a:ext cx="3371400" cy="2313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3344</TotalTime>
  <Application>LibreOffice/6.4.7.2$Linux_X86_64 LibreOffice_project/40$Build-2</Application>
  <Words>1070</Words>
  <Paragraphs>121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2025-02-15T21:30:23Z</dcterms:modified>
  <cp:revision>34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20</vt:i4>
  </property>
  <property fmtid="{D5CDD505-2E9C-101B-9397-08002B2CF9AE}" pid="8" name="PresentationFormat">
    <vt:lpwstr>On-screen Show (16:9)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20</vt:i4>
  </property>
</Properties>
</file>